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Economic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  <p:embeddedFont>
      <p:font typeface="Fira Sans Extra Condensed SemiBold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font" Target="fonts/RobotoMono-italic.fntdata"/><Relationship Id="rId26" Type="http://schemas.openxmlformats.org/officeDocument/2006/relationships/font" Target="fonts/Economica-bold.fntdata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42" Type="http://schemas.openxmlformats.org/officeDocument/2006/relationships/font" Target="fonts/SourceSansPro-bold.fntdata"/><Relationship Id="rId47" Type="http://schemas.openxmlformats.org/officeDocument/2006/relationships/font" Target="fonts/FiraSansExtraCondensedSemiBold-italic.fntdata"/><Relationship Id="rId34" Type="http://schemas.openxmlformats.org/officeDocument/2006/relationships/font" Target="fonts/FiraSansExtraCondensedMedium-bold.fntdata"/><Relationship Id="rId21" Type="http://schemas.openxmlformats.org/officeDocument/2006/relationships/slide" Target="slides/slide15.xml"/><Relationship Id="rId50" Type="http://schemas.openxmlformats.org/officeDocument/2006/relationships/font" Target="fonts/OpenSans-bold.fntdata"/><Relationship Id="rId55" Type="http://schemas.openxmlformats.org/officeDocument/2006/relationships/customXml" Target="../customXml/item3.xml"/><Relationship Id="rId7" Type="http://schemas.openxmlformats.org/officeDocument/2006/relationships/slide" Target="slides/slide1.xml"/><Relationship Id="rId2" Type="http://schemas.openxmlformats.org/officeDocument/2006/relationships/viewProps" Target="viewProps.xml"/><Relationship Id="rId29" Type="http://schemas.openxmlformats.org/officeDocument/2006/relationships/font" Target="fonts/Roboto-regular.fntdata"/><Relationship Id="rId16" Type="http://schemas.openxmlformats.org/officeDocument/2006/relationships/slide" Target="slides/slide10.xml"/><Relationship Id="rId40" Type="http://schemas.openxmlformats.org/officeDocument/2006/relationships/font" Target="fonts/RobotoMono-boldItalic.fntdata"/><Relationship Id="rId45" Type="http://schemas.openxmlformats.org/officeDocument/2006/relationships/font" Target="fonts/FiraSansExtraCondensedSemiBold-regular.fntdata"/><Relationship Id="rId32" Type="http://schemas.openxmlformats.org/officeDocument/2006/relationships/font" Target="fonts/Roboto-boldItalic.fntdata"/><Relationship Id="rId37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11" Type="http://schemas.openxmlformats.org/officeDocument/2006/relationships/slide" Target="slides/slide5.xml"/><Relationship Id="rId53" Type="http://schemas.openxmlformats.org/officeDocument/2006/relationships/customXml" Target="../customXml/item1.xml"/><Relationship Id="rId5" Type="http://schemas.openxmlformats.org/officeDocument/2006/relationships/slideMaster" Target="slideMasters/slideMaster2.xml"/><Relationship Id="rId44" Type="http://schemas.openxmlformats.org/officeDocument/2006/relationships/font" Target="fonts/SourceSansPro-boldItalic.fntdata"/><Relationship Id="rId31" Type="http://schemas.openxmlformats.org/officeDocument/2006/relationships/font" Target="fonts/Roboto-italic.fntdata"/><Relationship Id="rId52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3" Type="http://schemas.openxmlformats.org/officeDocument/2006/relationships/font" Target="fonts/SourceSansPro-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ExtraCondensedSemiBold-boldItalic.fntdata"/><Relationship Id="rId30" Type="http://schemas.openxmlformats.org/officeDocument/2006/relationships/font" Target="fonts/Roboto-bold.fntdata"/><Relationship Id="rId35" Type="http://schemas.openxmlformats.org/officeDocument/2006/relationships/font" Target="fonts/FiraSansExtraCondensedMedium-italic.fntdata"/><Relationship Id="rId22" Type="http://schemas.openxmlformats.org/officeDocument/2006/relationships/slide" Target="slides/slide16.xml"/><Relationship Id="rId27" Type="http://schemas.openxmlformats.org/officeDocument/2006/relationships/font" Target="fonts/Economica-italic.fntdata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51" Type="http://schemas.openxmlformats.org/officeDocument/2006/relationships/font" Target="fonts/OpenSans-italic.fntdata"/><Relationship Id="rId3" Type="http://schemas.openxmlformats.org/officeDocument/2006/relationships/presProps" Target="presProps.xml"/><Relationship Id="rId46" Type="http://schemas.openxmlformats.org/officeDocument/2006/relationships/font" Target="fonts/FiraSansExtraCondensedSemiBold-bold.fntdata"/><Relationship Id="rId33" Type="http://schemas.openxmlformats.org/officeDocument/2006/relationships/font" Target="fonts/FiraSansExtraCondensedMedium-regular.fntdata"/><Relationship Id="rId38" Type="http://schemas.openxmlformats.org/officeDocument/2006/relationships/font" Target="fonts/RobotoMono-bold.fntdata"/><Relationship Id="rId25" Type="http://schemas.openxmlformats.org/officeDocument/2006/relationships/font" Target="fonts/Economica-regular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41" Type="http://schemas.openxmlformats.org/officeDocument/2006/relationships/font" Target="fonts/SourceSansPro-regular.fntdata"/><Relationship Id="rId20" Type="http://schemas.openxmlformats.org/officeDocument/2006/relationships/slide" Target="slides/slide14.xml"/><Relationship Id="rId54" Type="http://schemas.openxmlformats.org/officeDocument/2006/relationships/customXml" Target="../customXml/item2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49" Type="http://schemas.openxmlformats.org/officeDocument/2006/relationships/font" Target="fonts/OpenSans-regular.fntdata"/><Relationship Id="rId36" Type="http://schemas.openxmlformats.org/officeDocument/2006/relationships/font" Target="fonts/FiraSansExtraCondensedMedium-boldItalic.fntdata"/><Relationship Id="rId23" Type="http://schemas.openxmlformats.org/officeDocument/2006/relationships/slide" Target="slides/slide17.xml"/><Relationship Id="rId28" Type="http://schemas.openxmlformats.org/officeDocument/2006/relationships/font" Target="fonts/Economica-boldItalic.fntdata"/><Relationship Id="rId15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2198d7a1b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b2198d7a1b_5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179e2533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179e2533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179e2533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179e2533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945d68ff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945d68ff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179e2533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179e2533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179e2533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179e2533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179e2533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179e2533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211c7f0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211c7f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179e2533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179e2533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179e2533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179e2533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1d75c2f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1d75c2f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179e2533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179e2533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179e2533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179e2533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179e2533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179e2533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2198d7a1b_5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2198d7a1b_5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Subject oriented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Integrated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 variant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Nonvolatile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Summarized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etc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2198d7a1b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2198d7a1b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179e2533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179e2533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45d68ff5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45d68ff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2519362" y="292380"/>
            <a:ext cx="6211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2519362" y="2652713"/>
            <a:ext cx="6211500" cy="19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4"/>
          <p:cNvSpPr/>
          <p:nvPr/>
        </p:nvSpPr>
        <p:spPr>
          <a:xfrm rot="2700000">
            <a:off x="459616" y="361324"/>
            <a:ext cx="809496" cy="946621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" name="Google Shape;71;p14"/>
          <p:cNvSpPr/>
          <p:nvPr/>
        </p:nvSpPr>
        <p:spPr>
          <a:xfrm rot="8100000">
            <a:off x="469865" y="621488"/>
            <a:ext cx="405172" cy="810344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1350601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3" name="Google Shape;73;p14"/>
          <p:cNvGrpSpPr/>
          <p:nvPr/>
        </p:nvGrpSpPr>
        <p:grpSpPr>
          <a:xfrm>
            <a:off x="968298" y="3224925"/>
            <a:ext cx="1562844" cy="1562844"/>
            <a:chOff x="4840714" y="3556950"/>
            <a:chExt cx="2083792" cy="2083792"/>
          </a:xfrm>
        </p:grpSpPr>
        <p:sp>
          <p:nvSpPr>
            <p:cNvPr id="74" name="Google Shape;74;p14"/>
            <p:cNvSpPr/>
            <p:nvPr/>
          </p:nvSpPr>
          <p:spPr>
            <a:xfrm flipH="1" rot="8100000">
              <a:off x="5006330" y="4192885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 flipH="1" rot="8100000">
              <a:off x="4956702" y="4051291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5"/>
          <p:cNvGrpSpPr/>
          <p:nvPr/>
        </p:nvGrpSpPr>
        <p:grpSpPr>
          <a:xfrm>
            <a:off x="270994" y="3989458"/>
            <a:ext cx="775191" cy="775191"/>
            <a:chOff x="10238297" y="1433356"/>
            <a:chExt cx="1033588" cy="1033588"/>
          </a:xfrm>
        </p:grpSpPr>
        <p:sp>
          <p:nvSpPr>
            <p:cNvPr id="80" name="Google Shape;80;p15"/>
            <p:cNvSpPr/>
            <p:nvPr/>
          </p:nvSpPr>
          <p:spPr>
            <a:xfrm rot="-8100000">
              <a:off x="10266523" y="1740761"/>
              <a:ext cx="930609" cy="465304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 rot="-2700000">
              <a:off x="11115586" y="1939365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 rot="-2700000">
              <a:off x="10625073" y="1448852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 rot="-8100000">
              <a:off x="10289787" y="1684597"/>
              <a:ext cx="930609" cy="53110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413147" y="411956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413147" y="1584899"/>
            <a:ext cx="83178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6"/>
          <p:cNvGrpSpPr/>
          <p:nvPr/>
        </p:nvGrpSpPr>
        <p:grpSpPr>
          <a:xfrm>
            <a:off x="181805" y="561119"/>
            <a:ext cx="673408" cy="700561"/>
            <a:chOff x="5129684" y="1232940"/>
            <a:chExt cx="897877" cy="934082"/>
          </a:xfrm>
        </p:grpSpPr>
        <p:sp>
          <p:nvSpPr>
            <p:cNvPr id="91" name="Google Shape;91;p16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 rot="1800004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80004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4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4" name="Google Shape;94;p16"/>
          <p:cNvSpPr txBox="1"/>
          <p:nvPr>
            <p:ph type="title"/>
          </p:nvPr>
        </p:nvSpPr>
        <p:spPr>
          <a:xfrm>
            <a:off x="422672" y="355759"/>
            <a:ext cx="83082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24703" y="2722329"/>
            <a:ext cx="8306100" cy="2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 rot="-2700000">
            <a:off x="8406709" y="3336393"/>
            <a:ext cx="748934" cy="946621"/>
          </a:xfrm>
          <a:custGeom>
            <a:rect b="b" l="l" r="r" t="t"/>
            <a:pathLst>
              <a:path extrusionOk="0" h="1262947" w="999200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102001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/>
          <p:nvPr/>
        </p:nvSpPr>
        <p:spPr>
          <a:xfrm rot="2700000">
            <a:off x="8765401" y="3640115"/>
            <a:ext cx="404748" cy="733256"/>
          </a:xfrm>
          <a:custGeom>
            <a:rect b="b" l="l" r="r" t="t"/>
            <a:pathLst>
              <a:path extrusionOk="0" h="978284" w="540000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rgbClr val="2B274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8302398" y="25003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175051" y="4038015"/>
            <a:ext cx="620372" cy="621178"/>
            <a:chOff x="2895768" y="1234487"/>
            <a:chExt cx="827163" cy="828238"/>
          </a:xfrm>
        </p:grpSpPr>
        <p:sp>
          <p:nvSpPr>
            <p:cNvPr id="104" name="Google Shape;104;p17"/>
            <p:cNvSpPr/>
            <p:nvPr/>
          </p:nvSpPr>
          <p:spPr>
            <a:xfrm rot="2700000">
              <a:off x="3040791" y="1332636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 rot="8100000">
              <a:off x="3047202" y="1506331"/>
              <a:ext cx="269832" cy="540088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06" name="Google Shape;106;p17"/>
          <p:cNvSpPr txBox="1"/>
          <p:nvPr>
            <p:ph type="title"/>
          </p:nvPr>
        </p:nvSpPr>
        <p:spPr>
          <a:xfrm>
            <a:off x="413147" y="411956"/>
            <a:ext cx="83178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13147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4654153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>
            <a:off x="8318709" y="4420100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8588709" y="4370909"/>
            <a:ext cx="284100" cy="27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413147" y="411956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413148" y="1410956"/>
            <a:ext cx="4077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413147" y="1932952"/>
            <a:ext cx="40719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3" type="body"/>
          </p:nvPr>
        </p:nvSpPr>
        <p:spPr>
          <a:xfrm>
            <a:off x="4659018" y="1410956"/>
            <a:ext cx="4077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b="0" sz="1100" cap="none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4" type="body"/>
          </p:nvPr>
        </p:nvSpPr>
        <p:spPr>
          <a:xfrm>
            <a:off x="4659017" y="1932952"/>
            <a:ext cx="40773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2519362" y="413099"/>
            <a:ext cx="62124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/>
          <p:nvPr/>
        </p:nvSpPr>
        <p:spPr>
          <a:xfrm flipH="1" rot="8100000">
            <a:off x="-307498" y="2970135"/>
            <a:ext cx="2650597" cy="1389611"/>
          </a:xfrm>
          <a:custGeom>
            <a:rect b="b" l="l" r="r" t="t"/>
            <a:pathLst>
              <a:path extrusionOk="0" h="1853969" w="3536330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>
            <a:gsLst>
              <a:gs pos="0">
                <a:srgbClr val="2B274A"/>
              </a:gs>
              <a:gs pos="31000">
                <a:srgbClr val="2B274A"/>
              </a:gs>
              <a:gs pos="9700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Google Shape;129;p19"/>
          <p:cNvSpPr/>
          <p:nvPr/>
        </p:nvSpPr>
        <p:spPr>
          <a:xfrm flipH="1" rot="8100000">
            <a:off x="-360268" y="2738718"/>
            <a:ext cx="2607402" cy="1622622"/>
          </a:xfrm>
          <a:custGeom>
            <a:rect b="b" l="l" r="r" t="t"/>
            <a:pathLst>
              <a:path extrusionOk="0" h="2164843" w="3478701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rgbClr val="746EB3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" name="Google Shape;130;p19"/>
          <p:cNvSpPr/>
          <p:nvPr/>
        </p:nvSpPr>
        <p:spPr>
          <a:xfrm flipH="1" rot="2700000">
            <a:off x="1134027" y="2129956"/>
            <a:ext cx="160796" cy="700036"/>
          </a:xfrm>
          <a:prstGeom prst="ellipse">
            <a:avLst/>
          </a:prstGeom>
          <a:solidFill>
            <a:srgbClr val="2B274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1335496" y="28892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32" name="Google Shape;132;p19"/>
          <p:cNvGrpSpPr/>
          <p:nvPr/>
        </p:nvGrpSpPr>
        <p:grpSpPr>
          <a:xfrm>
            <a:off x="381830" y="1037369"/>
            <a:ext cx="673408" cy="700561"/>
            <a:chOff x="5129684" y="1232940"/>
            <a:chExt cx="897877" cy="934082"/>
          </a:xfrm>
        </p:grpSpPr>
        <p:sp>
          <p:nvSpPr>
            <p:cNvPr id="133" name="Google Shape;133;p19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 rot="1800004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80004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4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1"/>
          <p:cNvGrpSpPr/>
          <p:nvPr/>
        </p:nvGrpSpPr>
        <p:grpSpPr>
          <a:xfrm>
            <a:off x="3564189" y="3617628"/>
            <a:ext cx="1243226" cy="1243226"/>
            <a:chOff x="2481038" y="2139594"/>
            <a:chExt cx="1657635" cy="1657635"/>
          </a:xfrm>
        </p:grpSpPr>
        <p:sp>
          <p:nvSpPr>
            <p:cNvPr id="142" name="Google Shape;142;p21"/>
            <p:cNvSpPr/>
            <p:nvPr/>
          </p:nvSpPr>
          <p:spPr>
            <a:xfrm rot="2700000">
              <a:off x="2769555" y="2336586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 rot="8100000">
              <a:off x="2784154" y="2683432"/>
              <a:ext cx="540088" cy="1080176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44" name="Google Shape;144;p21"/>
          <p:cNvSpPr txBox="1"/>
          <p:nvPr>
            <p:ph type="title"/>
          </p:nvPr>
        </p:nvSpPr>
        <p:spPr>
          <a:xfrm>
            <a:off x="413147" y="411956"/>
            <a:ext cx="8317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221831" y="1312545"/>
            <a:ext cx="55092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1pPr>
            <a:lvl2pPr indent="-3048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413147" y="1312545"/>
            <a:ext cx="26742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7" name="Google Shape;147;p21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2"/>
          <p:cNvGrpSpPr/>
          <p:nvPr/>
        </p:nvGrpSpPr>
        <p:grpSpPr>
          <a:xfrm>
            <a:off x="165667" y="3738503"/>
            <a:ext cx="673408" cy="700561"/>
            <a:chOff x="5129684" y="1232940"/>
            <a:chExt cx="897877" cy="934082"/>
          </a:xfrm>
        </p:grpSpPr>
        <p:sp>
          <p:nvSpPr>
            <p:cNvPr id="152" name="Google Shape;152;p2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3" name="Google Shape;153;p22"/>
            <p:cNvSpPr/>
            <p:nvPr/>
          </p:nvSpPr>
          <p:spPr>
            <a:xfrm rot="1800004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80004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4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55" name="Google Shape;155;p22"/>
          <p:cNvSpPr txBox="1"/>
          <p:nvPr>
            <p:ph type="title"/>
          </p:nvPr>
        </p:nvSpPr>
        <p:spPr>
          <a:xfrm>
            <a:off x="413147" y="431557"/>
            <a:ext cx="3375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2"/>
          <p:cNvSpPr/>
          <p:nvPr>
            <p:ph idx="2" type="pic"/>
          </p:nvPr>
        </p:nvSpPr>
        <p:spPr>
          <a:xfrm>
            <a:off x="3950493" y="431557"/>
            <a:ext cx="47805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413147" y="1332146"/>
            <a:ext cx="3375600" cy="3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" name="Google Shape;158;p22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413147" y="377930"/>
            <a:ext cx="83178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 rot="5400000">
            <a:off x="3080447" y="-1081904"/>
            <a:ext cx="2984100" cy="8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13147" y="413100"/>
            <a:ext cx="83178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13147" y="1585396"/>
            <a:ext cx="83187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84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jpg"/><Relationship Id="rId5" Type="http://schemas.openxmlformats.org/officeDocument/2006/relationships/image" Target="../media/image5.jpg"/><Relationship Id="rId6" Type="http://schemas.openxmlformats.org/officeDocument/2006/relationships/image" Target="../media/image16.jpg"/><Relationship Id="rId7" Type="http://schemas.openxmlformats.org/officeDocument/2006/relationships/image" Target="../media/image4.jpg"/><Relationship Id="rId8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0" Type="http://schemas.openxmlformats.org/officeDocument/2006/relationships/image" Target="../media/image6.png"/><Relationship Id="rId9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10.jpg"/><Relationship Id="rId7" Type="http://schemas.openxmlformats.org/officeDocument/2006/relationships/image" Target="../media/image16.jpg"/><Relationship Id="rId8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1" Type="http://schemas.openxmlformats.org/officeDocument/2006/relationships/image" Target="../media/image25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21210" l="0" r="0" t="32377"/>
          <a:stretch/>
        </p:blipFill>
        <p:spPr>
          <a:xfrm>
            <a:off x="15" y="-10751"/>
            <a:ext cx="9144000" cy="3220042"/>
          </a:xfrm>
          <a:custGeom>
            <a:rect b="b" l="l" r="r" t="t"/>
            <a:pathLst>
              <a:path extrusionOk="0" h="3777175" w="12192000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25" y="3209300"/>
            <a:ext cx="9144000" cy="1934100"/>
          </a:xfrm>
          <a:prstGeom prst="rect">
            <a:avLst/>
          </a:prstGeom>
          <a:solidFill>
            <a:srgbClr val="1B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500" y="3225888"/>
            <a:ext cx="1900925" cy="190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5"/>
          <p:cNvGrpSpPr/>
          <p:nvPr/>
        </p:nvGrpSpPr>
        <p:grpSpPr>
          <a:xfrm>
            <a:off x="6893650" y="3333938"/>
            <a:ext cx="1916875" cy="1684800"/>
            <a:chOff x="7269350" y="3312425"/>
            <a:chExt cx="1916875" cy="1684800"/>
          </a:xfrm>
        </p:grpSpPr>
        <p:sp>
          <p:nvSpPr>
            <p:cNvPr id="181" name="Google Shape;181;p25"/>
            <p:cNvSpPr/>
            <p:nvPr/>
          </p:nvSpPr>
          <p:spPr>
            <a:xfrm>
              <a:off x="7269350" y="3312425"/>
              <a:ext cx="1737300" cy="1684800"/>
            </a:xfrm>
            <a:prstGeom prst="roundRect">
              <a:avLst>
                <a:gd fmla="val 16667" name="adj"/>
              </a:avLst>
            </a:prstGeom>
            <a:solidFill>
              <a:srgbClr val="EAE5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85788" rotWithShape="0" algn="bl" dir="2520000" dist="38100">
                <a:srgbClr val="000000">
                  <a:alpha val="84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/>
                <a:t>Powered by:</a:t>
              </a:r>
              <a:endParaRPr b="1" sz="1200"/>
            </a:p>
          </p:txBody>
        </p:sp>
        <p:pic>
          <p:nvPicPr>
            <p:cNvPr id="182" name="Google Shape;182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98662" y="3790676"/>
              <a:ext cx="878676" cy="2029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" name="Google Shape;183;p25"/>
            <p:cNvGrpSpPr/>
            <p:nvPr/>
          </p:nvGrpSpPr>
          <p:grpSpPr>
            <a:xfrm>
              <a:off x="7376213" y="4057025"/>
              <a:ext cx="1523550" cy="538275"/>
              <a:chOff x="7189675" y="4044200"/>
              <a:chExt cx="1523550" cy="538275"/>
            </a:xfrm>
          </p:grpSpPr>
          <p:pic>
            <p:nvPicPr>
              <p:cNvPr id="184" name="Google Shape;184;p25"/>
              <p:cNvPicPr preferRelativeResize="0"/>
              <p:nvPr/>
            </p:nvPicPr>
            <p:blipFill rotWithShape="1">
              <a:blip r:embed="rId6">
                <a:alphaModFix/>
              </a:blip>
              <a:srcRect b="0" l="-8440" r="8439" t="0"/>
              <a:stretch/>
            </p:blipFill>
            <p:spPr>
              <a:xfrm>
                <a:off x="7189675" y="4044200"/>
                <a:ext cx="1423476" cy="2969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5" name="Google Shape;185;p25"/>
              <p:cNvSpPr/>
              <p:nvPr/>
            </p:nvSpPr>
            <p:spPr>
              <a:xfrm>
                <a:off x="7289725" y="4271675"/>
                <a:ext cx="1423500" cy="31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035BA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Project Future</a:t>
                </a:r>
                <a:endParaRPr b="1" sz="1000">
                  <a:solidFill>
                    <a:srgbClr val="035BA9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035BA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5ος κύκλος</a:t>
                </a:r>
                <a:endParaRPr b="1" sz="1000">
                  <a:solidFill>
                    <a:srgbClr val="035BA9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pic>
          <p:nvPicPr>
            <p:cNvPr id="186" name="Google Shape;18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4463" y="4703450"/>
              <a:ext cx="237465" cy="23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5"/>
            <p:cNvSpPr txBox="1"/>
            <p:nvPr/>
          </p:nvSpPr>
          <p:spPr>
            <a:xfrm>
              <a:off x="7721925" y="4658675"/>
              <a:ext cx="14643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389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ΤΡΑΠΕΖΑ ΠΕΙΡΑΙΩΣ</a:t>
              </a:r>
              <a:endParaRPr sz="1000">
                <a:solidFill>
                  <a:srgbClr val="00389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88" name="Google Shape;188;p25"/>
          <p:cNvSpPr txBox="1"/>
          <p:nvPr>
            <p:ph type="ctrTitle"/>
          </p:nvPr>
        </p:nvSpPr>
        <p:spPr>
          <a:xfrm>
            <a:off x="76225" y="3225975"/>
            <a:ext cx="37731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</a:t>
            </a:r>
            <a:r>
              <a:rPr lang="en"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" sz="3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Stay</a:t>
            </a:r>
            <a:r>
              <a:rPr lang="en"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</a:t>
            </a:r>
            <a:r>
              <a:rPr lang="en" sz="3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ore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76225" y="3732651"/>
            <a:ext cx="36894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Supporting data driven business decision making in the short-term rental industry</a:t>
            </a:r>
            <a:b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 &amp; Analytics Academy,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C1, Team 7</a:t>
            </a:r>
            <a:b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21-12-2020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Top Rated </a:t>
            </a: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Properties</a:t>
            </a:r>
            <a:endParaRPr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188" y="1147225"/>
            <a:ext cx="6909626" cy="38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2249" y="475100"/>
            <a:ext cx="631475" cy="60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Busiest Hosts</a:t>
            </a: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325" y="1147225"/>
            <a:ext cx="6826124" cy="38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3950" y="400576"/>
            <a:ext cx="662024" cy="6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Busiest Hosts (2)</a:t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700" y="1195150"/>
            <a:ext cx="6940675" cy="38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3950" y="400576"/>
            <a:ext cx="662024" cy="6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 txBox="1"/>
          <p:nvPr>
            <p:ph type="title"/>
          </p:nvPr>
        </p:nvSpPr>
        <p:spPr>
          <a:xfrm>
            <a:off x="311700" y="11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Property-Price Model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Machine Learning model selection - Critical attributes for property pricing</a:t>
            </a:r>
            <a:endParaRPr sz="14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7400"/>
            <a:ext cx="7242296" cy="40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311700" y="11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Predictions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Undervalued </a:t>
            </a:r>
            <a:r>
              <a:rPr lang="en" sz="1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properties</a:t>
            </a:r>
            <a:endParaRPr sz="14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00" y="268874"/>
            <a:ext cx="602177" cy="6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25" y="1015751"/>
            <a:ext cx="6802774" cy="37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11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</a:t>
            </a: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Predictions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Overvalued properties</a:t>
            </a:r>
            <a:endParaRPr sz="14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9"/>
          <p:cNvSpPr txBox="1"/>
          <p:nvPr>
            <p:ph idx="1" type="body"/>
          </p:nvPr>
        </p:nvSpPr>
        <p:spPr>
          <a:xfrm>
            <a:off x="4519025" y="431725"/>
            <a:ext cx="2606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300" y="216013"/>
            <a:ext cx="631475" cy="6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25" y="962650"/>
            <a:ext cx="6741974" cy="37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1340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Predictions</a:t>
            </a:r>
            <a:endParaRPr/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125" y="203750"/>
            <a:ext cx="847625" cy="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31300"/>
            <a:ext cx="7456513" cy="42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Conclusions &amp; Suggestions</a:t>
            </a:r>
            <a:endParaRPr/>
          </a:p>
        </p:txBody>
      </p:sp>
      <p:pic>
        <p:nvPicPr>
          <p:cNvPr id="393" name="Google Shape;3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1"/>
          <p:cNvSpPr txBox="1"/>
          <p:nvPr>
            <p:ph idx="1" type="body"/>
          </p:nvPr>
        </p:nvSpPr>
        <p:spPr>
          <a:xfrm>
            <a:off x="311700" y="2967925"/>
            <a:ext cx="8318400" cy="20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Future Suggestions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OLAP creation &amp; Data Marts utilization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Alternate Dimension type in DW to enable attributes updates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More live dashboards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Monthly reports for each host about their properties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Proposed expansion of 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Classification on clustered price values (more evaluation metrics)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Sentiment analysis in reviews’ comments to identify positive and negative reviews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1"/>
          <p:cNvSpPr txBox="1"/>
          <p:nvPr>
            <p:ph idx="1" type="body"/>
          </p:nvPr>
        </p:nvSpPr>
        <p:spPr>
          <a:xfrm>
            <a:off x="311700" y="997925"/>
            <a:ext cx="8318400" cy="22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Conclusions: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“Private room in bed and breakfast” properties are the top priced among other categories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Peter (258273) has the top priced room with 8K per night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Feliciano (67005410) is the all-time busiest host with 1965 number of reviews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random decision forest model outperformed all other regression models in a property-price prediction model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We utilised the model to find the undervalued/overvalued properties and notify hosts with appropriate rating that could increase their price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5" y="2571751"/>
            <a:ext cx="3729432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 txBox="1"/>
          <p:nvPr>
            <p:ph type="title"/>
          </p:nvPr>
        </p:nvSpPr>
        <p:spPr>
          <a:xfrm>
            <a:off x="301850" y="65052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Thanks for your attention</a:t>
            </a:r>
            <a:endParaRPr/>
          </a:p>
        </p:txBody>
      </p:sp>
      <p:sp>
        <p:nvSpPr>
          <p:cNvPr id="402" name="Google Shape;402;p42"/>
          <p:cNvSpPr txBox="1"/>
          <p:nvPr>
            <p:ph idx="1" type="subTitle"/>
          </p:nvPr>
        </p:nvSpPr>
        <p:spPr>
          <a:xfrm>
            <a:off x="301850" y="3022726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Questions?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950" y="1093825"/>
            <a:ext cx="2705000" cy="27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0" y="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Meet the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Project Team</a:t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4004215" y="315687"/>
            <a:ext cx="1854000" cy="18540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2572962" y="1218012"/>
            <a:ext cx="1854000" cy="18540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5439815" y="1218012"/>
            <a:ext cx="1854000" cy="18540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5505465" y="2765587"/>
            <a:ext cx="1854000" cy="18540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2539590" y="2765587"/>
            <a:ext cx="1854000" cy="18540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75" y="2080875"/>
            <a:ext cx="1609200" cy="160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6"/>
          <p:cNvGrpSpPr/>
          <p:nvPr/>
        </p:nvGrpSpPr>
        <p:grpSpPr>
          <a:xfrm>
            <a:off x="2552200" y="328275"/>
            <a:ext cx="4909376" cy="4278700"/>
            <a:chOff x="2552200" y="328275"/>
            <a:chExt cx="4909376" cy="4278700"/>
          </a:xfrm>
        </p:grpSpPr>
        <p:pic>
          <p:nvPicPr>
            <p:cNvPr id="202" name="Google Shape;202;p26"/>
            <p:cNvPicPr preferRelativeResize="0"/>
            <p:nvPr/>
          </p:nvPicPr>
          <p:blipFill rotWithShape="1">
            <a:blip r:embed="rId4">
              <a:alphaModFix/>
            </a:blip>
            <a:srcRect b="5618" l="11239" r="25400" t="5618"/>
            <a:stretch/>
          </p:blipFill>
          <p:spPr>
            <a:xfrm>
              <a:off x="2585538" y="1230590"/>
              <a:ext cx="1828800" cy="1828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03" name="Google Shape;203;p26"/>
            <p:cNvPicPr preferRelativeResize="0"/>
            <p:nvPr/>
          </p:nvPicPr>
          <p:blipFill rotWithShape="1">
            <a:blip r:embed="rId5">
              <a:alphaModFix/>
            </a:blip>
            <a:srcRect b="18808" l="3052" r="969" t="9213"/>
            <a:stretch/>
          </p:blipFill>
          <p:spPr>
            <a:xfrm>
              <a:off x="2552200" y="2778175"/>
              <a:ext cx="1828800" cy="1828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4" name="Google Shape;204;p26"/>
            <p:cNvSpPr txBox="1"/>
            <p:nvPr/>
          </p:nvSpPr>
          <p:spPr>
            <a:xfrm>
              <a:off x="2894750" y="2313875"/>
              <a:ext cx="13476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Klevis Kasai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ML Engineer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6"/>
            <p:cNvSpPr txBox="1"/>
            <p:nvPr/>
          </p:nvSpPr>
          <p:spPr>
            <a:xfrm>
              <a:off x="2841450" y="4079250"/>
              <a:ext cx="13170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Ilias Zografos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BI Analyst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06" name="Google Shape;20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2976" y="2778175"/>
              <a:ext cx="1828800" cy="1828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07" name="Google Shape;207;p26"/>
            <p:cNvPicPr preferRelativeResize="0"/>
            <p:nvPr/>
          </p:nvPicPr>
          <p:blipFill rotWithShape="1">
            <a:blip r:embed="rId7">
              <a:alphaModFix/>
            </a:blip>
            <a:srcRect b="6508" l="23270" r="14790" t="10046"/>
            <a:stretch/>
          </p:blipFill>
          <p:spPr>
            <a:xfrm>
              <a:off x="5452430" y="1230600"/>
              <a:ext cx="1828800" cy="1828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08" name="Google Shape;208;p26"/>
            <p:cNvPicPr preferRelativeResize="0"/>
            <p:nvPr/>
          </p:nvPicPr>
          <p:blipFill rotWithShape="1">
            <a:blip r:embed="rId8">
              <a:alphaModFix/>
            </a:blip>
            <a:srcRect b="15846" l="35078" r="7341" t="2514"/>
            <a:stretch/>
          </p:blipFill>
          <p:spPr>
            <a:xfrm>
              <a:off x="4016825" y="328275"/>
              <a:ext cx="1828800" cy="1828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9" name="Google Shape;209;p26"/>
            <p:cNvSpPr txBox="1"/>
            <p:nvPr/>
          </p:nvSpPr>
          <p:spPr>
            <a:xfrm>
              <a:off x="4166140" y="1536725"/>
              <a:ext cx="1609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Stauros Gasparis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5672015" y="2458075"/>
              <a:ext cx="1609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Vasilis Depastas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Data 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Engineer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6"/>
            <p:cNvSpPr txBox="1"/>
            <p:nvPr/>
          </p:nvSpPr>
          <p:spPr>
            <a:xfrm>
              <a:off x="5632776" y="3966750"/>
              <a:ext cx="1828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Maria Anagnostou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   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ML Engineer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/>
          <p:nvPr/>
        </p:nvSpPr>
        <p:spPr>
          <a:xfrm>
            <a:off x="5696625" y="1604525"/>
            <a:ext cx="933900" cy="585900"/>
          </a:xfrm>
          <a:prstGeom prst="rect">
            <a:avLst/>
          </a:prstGeom>
          <a:noFill/>
          <a:ln cap="flat" cmpd="sng" w="9525">
            <a:solidFill>
              <a:srgbClr val="CCA67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139200" y="686400"/>
            <a:ext cx="57678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StayMore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a fast-growing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Amsterdam-based online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short-term rental company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5 BI &amp; Analytics students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Project Scenario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5035150" y="2977800"/>
            <a:ext cx="1107300" cy="83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Traditional Decision Making System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27"/>
          <p:cNvCxnSpPr>
            <a:stCxn id="221" idx="1"/>
            <a:endCxn id="219" idx="0"/>
          </p:cNvCxnSpPr>
          <p:nvPr/>
        </p:nvCxnSpPr>
        <p:spPr>
          <a:xfrm flipH="1">
            <a:off x="5588756" y="1855478"/>
            <a:ext cx="74100" cy="1122300"/>
          </a:xfrm>
          <a:prstGeom prst="bentConnector2">
            <a:avLst/>
          </a:prstGeom>
          <a:noFill/>
          <a:ln cap="flat" cmpd="sng" w="38100">
            <a:solidFill>
              <a:srgbClr val="CCA67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774" y="1639773"/>
            <a:ext cx="2606837" cy="25130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7"/>
          <p:cNvGrpSpPr/>
          <p:nvPr/>
        </p:nvGrpSpPr>
        <p:grpSpPr>
          <a:xfrm>
            <a:off x="6954074" y="2651662"/>
            <a:ext cx="1267188" cy="728764"/>
            <a:chOff x="6954074" y="2651662"/>
            <a:chExt cx="1267188" cy="728764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6954074" y="2655360"/>
              <a:ext cx="1267188" cy="725067"/>
              <a:chOff x="6954074" y="2655360"/>
              <a:chExt cx="1267188" cy="725067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7290253" y="2655360"/>
                <a:ext cx="437878" cy="329061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7290253" y="2655360"/>
                <a:ext cx="547003" cy="478299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>
                <a:off x="7290253" y="2670149"/>
                <a:ext cx="931010" cy="44872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27"/>
              <p:cNvCxnSpPr/>
              <p:nvPr/>
            </p:nvCxnSpPr>
            <p:spPr>
              <a:xfrm rot="5400000">
                <a:off x="6767694" y="2879105"/>
                <a:ext cx="687702" cy="314941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27"/>
              <p:cNvCxnSpPr/>
              <p:nvPr/>
            </p:nvCxnSpPr>
            <p:spPr>
              <a:xfrm flipH="1" rot="-5400000">
                <a:off x="7222688" y="2760289"/>
                <a:ext cx="336456" cy="201327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0" name="Google Shape;230;p27"/>
            <p:cNvCxnSpPr/>
            <p:nvPr/>
          </p:nvCxnSpPr>
          <p:spPr>
            <a:xfrm>
              <a:off x="7290253" y="2651662"/>
              <a:ext cx="285933" cy="19058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856" y="1301832"/>
            <a:ext cx="1137632" cy="1107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7"/>
          <p:cNvGrpSpPr/>
          <p:nvPr/>
        </p:nvGrpSpPr>
        <p:grpSpPr>
          <a:xfrm>
            <a:off x="7310494" y="1257060"/>
            <a:ext cx="1833506" cy="2654301"/>
            <a:chOff x="7310494" y="1257060"/>
            <a:chExt cx="1833506" cy="2654301"/>
          </a:xfrm>
        </p:grpSpPr>
        <p:pic>
          <p:nvPicPr>
            <p:cNvPr id="232" name="Google Shape;232;p27"/>
            <p:cNvPicPr preferRelativeResize="0"/>
            <p:nvPr/>
          </p:nvPicPr>
          <p:blipFill rotWithShape="1">
            <a:blip r:embed="rId5">
              <a:alphaModFix amt="60000"/>
            </a:blip>
            <a:srcRect b="16340" l="37313" r="10229" t="9282"/>
            <a:stretch/>
          </p:blipFill>
          <p:spPr>
            <a:xfrm>
              <a:off x="7310494" y="1257060"/>
              <a:ext cx="839100" cy="889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3" name="Google Shape;233;p27"/>
            <p:cNvPicPr preferRelativeResize="0"/>
            <p:nvPr/>
          </p:nvPicPr>
          <p:blipFill rotWithShape="1">
            <a:blip r:embed="rId6">
              <a:alphaModFix amt="51000"/>
            </a:blip>
            <a:srcRect b="-9410" l="9070" r="17840" t="7014"/>
            <a:stretch/>
          </p:blipFill>
          <p:spPr>
            <a:xfrm>
              <a:off x="7800895" y="1500611"/>
              <a:ext cx="839100" cy="889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4" name="Google Shape;234;p27"/>
            <p:cNvPicPr preferRelativeResize="0"/>
            <p:nvPr/>
          </p:nvPicPr>
          <p:blipFill>
            <a:blip r:embed="rId7">
              <a:alphaModFix amt="58999"/>
            </a:blip>
            <a:stretch>
              <a:fillRect/>
            </a:stretch>
          </p:blipFill>
          <p:spPr>
            <a:xfrm>
              <a:off x="8191391" y="1866612"/>
              <a:ext cx="839100" cy="889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5" name="Google Shape;235;p27"/>
            <p:cNvPicPr preferRelativeResize="0"/>
            <p:nvPr/>
          </p:nvPicPr>
          <p:blipFill rotWithShape="1">
            <a:blip r:embed="rId8">
              <a:alphaModFix amt="63000"/>
            </a:blip>
            <a:srcRect b="6508" l="23270" r="14790" t="10046"/>
            <a:stretch/>
          </p:blipFill>
          <p:spPr>
            <a:xfrm>
              <a:off x="8304900" y="2478491"/>
              <a:ext cx="839100" cy="889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6" name="Google Shape;236;p27"/>
            <p:cNvPicPr preferRelativeResize="0"/>
            <p:nvPr/>
          </p:nvPicPr>
          <p:blipFill rotWithShape="1">
            <a:blip r:embed="rId9">
              <a:alphaModFix amt="60000"/>
            </a:blip>
            <a:srcRect b="18808" l="3052" r="969" t="9213"/>
            <a:stretch/>
          </p:blipFill>
          <p:spPr>
            <a:xfrm>
              <a:off x="8112524" y="3021562"/>
              <a:ext cx="839100" cy="889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27"/>
          <p:cNvGrpSpPr/>
          <p:nvPr/>
        </p:nvGrpSpPr>
        <p:grpSpPr>
          <a:xfrm>
            <a:off x="1636981" y="2598525"/>
            <a:ext cx="4946944" cy="2365325"/>
            <a:chOff x="1636981" y="2598525"/>
            <a:chExt cx="4946944" cy="2365325"/>
          </a:xfrm>
        </p:grpSpPr>
        <p:sp>
          <p:nvSpPr>
            <p:cNvPr id="238" name="Google Shape;238;p27"/>
            <p:cNvSpPr/>
            <p:nvPr/>
          </p:nvSpPr>
          <p:spPr>
            <a:xfrm rot="10800000">
              <a:off x="2254225" y="2638850"/>
              <a:ext cx="4032300" cy="2325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 txBox="1"/>
            <p:nvPr/>
          </p:nvSpPr>
          <p:spPr>
            <a:xfrm>
              <a:off x="2254200" y="2598525"/>
              <a:ext cx="1281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Data-driven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Decision making system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0" name="Google Shape;240;p27"/>
            <p:cNvSpPr/>
            <p:nvPr/>
          </p:nvSpPr>
          <p:spPr>
            <a:xfrm rot="5400000">
              <a:off x="4250012" y="3973837"/>
              <a:ext cx="978575" cy="753850"/>
            </a:xfrm>
            <a:prstGeom prst="flowChartExtra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2554500" y="3979525"/>
              <a:ext cx="1107300" cy="831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 System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2" name="Google Shape;242;p27"/>
            <p:cNvCxnSpPr>
              <a:stCxn id="241" idx="3"/>
            </p:cNvCxnSpPr>
            <p:nvPr/>
          </p:nvCxnSpPr>
          <p:spPr>
            <a:xfrm>
              <a:off x="3661800" y="4395175"/>
              <a:ext cx="700500" cy="2361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CCA67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7"/>
            <p:cNvCxnSpPr>
              <a:stCxn id="219" idx="1"/>
            </p:cNvCxnSpPr>
            <p:nvPr/>
          </p:nvCxnSpPr>
          <p:spPr>
            <a:xfrm flipH="1">
              <a:off x="3895450" y="3393450"/>
              <a:ext cx="1139700" cy="585900"/>
            </a:xfrm>
            <a:prstGeom prst="bentConnector3">
              <a:avLst>
                <a:gd fmla="val 100004" name="adj1"/>
              </a:avLst>
            </a:prstGeom>
            <a:noFill/>
            <a:ln cap="flat" cmpd="sng" w="38100">
              <a:solidFill>
                <a:srgbClr val="CCA67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7"/>
            <p:cNvCxnSpPr/>
            <p:nvPr/>
          </p:nvCxnSpPr>
          <p:spPr>
            <a:xfrm rot="10800000">
              <a:off x="3895400" y="3979350"/>
              <a:ext cx="460500" cy="220200"/>
            </a:xfrm>
            <a:prstGeom prst="bentConnector3">
              <a:avLst>
                <a:gd fmla="val 99957" name="adj1"/>
              </a:avLst>
            </a:prstGeom>
            <a:noFill/>
            <a:ln cap="flat" cmpd="sng" w="38100">
              <a:solidFill>
                <a:srgbClr val="CCA67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27"/>
            <p:cNvCxnSpPr>
              <a:endCxn id="246" idx="1"/>
            </p:cNvCxnSpPr>
            <p:nvPr/>
          </p:nvCxnSpPr>
          <p:spPr>
            <a:xfrm>
              <a:off x="5116325" y="4352513"/>
              <a:ext cx="1467600" cy="0"/>
            </a:xfrm>
            <a:prstGeom prst="straightConnector1">
              <a:avLst/>
            </a:prstGeom>
            <a:noFill/>
            <a:ln cap="flat" cmpd="sng" w="38100">
              <a:solidFill>
                <a:srgbClr val="CCA67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7" name="Google Shape;247;p27"/>
            <p:cNvCxnSpPr>
              <a:stCxn id="248" idx="0"/>
              <a:endCxn id="241" idx="1"/>
            </p:cNvCxnSpPr>
            <p:nvPr/>
          </p:nvCxnSpPr>
          <p:spPr>
            <a:xfrm>
              <a:off x="1636981" y="4395170"/>
              <a:ext cx="917400" cy="600"/>
            </a:xfrm>
            <a:prstGeom prst="bentConnector3">
              <a:avLst>
                <a:gd fmla="val 50107" name="adj1"/>
              </a:avLst>
            </a:prstGeom>
            <a:noFill/>
            <a:ln cap="flat" cmpd="sng" w="38100">
              <a:solidFill>
                <a:srgbClr val="CCA67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" name="Google Shape;249;p27"/>
            <p:cNvSpPr txBox="1"/>
            <p:nvPr/>
          </p:nvSpPr>
          <p:spPr>
            <a:xfrm>
              <a:off x="4312563" y="4089750"/>
              <a:ext cx="1307700" cy="5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System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Mix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46" name="Google Shape;24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3925" y="3857725"/>
            <a:ext cx="989575" cy="98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7"/>
          <p:cNvGrpSpPr/>
          <p:nvPr/>
        </p:nvGrpSpPr>
        <p:grpSpPr>
          <a:xfrm>
            <a:off x="139200" y="2598525"/>
            <a:ext cx="1720475" cy="2378125"/>
            <a:chOff x="139200" y="2598525"/>
            <a:chExt cx="1720475" cy="2378125"/>
          </a:xfrm>
        </p:grpSpPr>
        <p:sp>
          <p:nvSpPr>
            <p:cNvPr id="251" name="Google Shape;251;p27"/>
            <p:cNvSpPr/>
            <p:nvPr/>
          </p:nvSpPr>
          <p:spPr>
            <a:xfrm>
              <a:off x="171575" y="2651650"/>
              <a:ext cx="1688100" cy="2325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223900" y="3912788"/>
              <a:ext cx="1414260" cy="964764"/>
            </a:xfrm>
            <a:prstGeom prst="cloud">
              <a:avLst/>
            </a:prstGeom>
            <a:solidFill>
              <a:srgbClr val="CCA67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Guests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Hosts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Properties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27"/>
            <p:cNvSpPr txBox="1"/>
            <p:nvPr/>
          </p:nvSpPr>
          <p:spPr>
            <a:xfrm>
              <a:off x="139200" y="2598525"/>
              <a:ext cx="1281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Company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Business </a:t>
            </a: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needs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8"/>
          <p:cNvGrpSpPr/>
          <p:nvPr/>
        </p:nvGrpSpPr>
        <p:grpSpPr>
          <a:xfrm>
            <a:off x="202725" y="1650800"/>
            <a:ext cx="1071900" cy="1851150"/>
            <a:chOff x="202725" y="1650800"/>
            <a:chExt cx="1071900" cy="1851150"/>
          </a:xfrm>
        </p:grpSpPr>
        <p:pic>
          <p:nvPicPr>
            <p:cNvPr id="261" name="Google Shape;26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8725" y="1650800"/>
              <a:ext cx="529900" cy="52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8"/>
            <p:cNvSpPr txBox="1"/>
            <p:nvPr/>
          </p:nvSpPr>
          <p:spPr>
            <a:xfrm>
              <a:off x="202725" y="2368550"/>
              <a:ext cx="10719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Top priced properties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3" name="Google Shape;263;p28"/>
          <p:cNvGrpSpPr/>
          <p:nvPr/>
        </p:nvGrpSpPr>
        <p:grpSpPr>
          <a:xfrm>
            <a:off x="1387575" y="1577750"/>
            <a:ext cx="1071900" cy="1924200"/>
            <a:chOff x="1387575" y="1577750"/>
            <a:chExt cx="1071900" cy="1924200"/>
          </a:xfrm>
        </p:grpSpPr>
        <p:pic>
          <p:nvPicPr>
            <p:cNvPr id="264" name="Google Shape;26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55424" y="1577750"/>
              <a:ext cx="631475" cy="602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8"/>
            <p:cNvSpPr txBox="1"/>
            <p:nvPr/>
          </p:nvSpPr>
          <p:spPr>
            <a:xfrm>
              <a:off x="1387575" y="2368550"/>
              <a:ext cx="10719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Top rated properties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28"/>
          <p:cNvGrpSpPr/>
          <p:nvPr/>
        </p:nvGrpSpPr>
        <p:grpSpPr>
          <a:xfrm>
            <a:off x="2572413" y="1564526"/>
            <a:ext cx="1071900" cy="1937424"/>
            <a:chOff x="2572413" y="1564526"/>
            <a:chExt cx="1071900" cy="1937424"/>
          </a:xfrm>
        </p:grpSpPr>
        <p:pic>
          <p:nvPicPr>
            <p:cNvPr id="267" name="Google Shape;267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77350" y="1564526"/>
              <a:ext cx="662024" cy="662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28"/>
            <p:cNvSpPr txBox="1"/>
            <p:nvPr/>
          </p:nvSpPr>
          <p:spPr>
            <a:xfrm>
              <a:off x="2572413" y="2368550"/>
              <a:ext cx="10719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Busiest hosts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" name="Google Shape;269;p28"/>
          <p:cNvGrpSpPr/>
          <p:nvPr/>
        </p:nvGrpSpPr>
        <p:grpSpPr>
          <a:xfrm>
            <a:off x="3766763" y="1613888"/>
            <a:ext cx="1071900" cy="1888062"/>
            <a:chOff x="3766763" y="1613888"/>
            <a:chExt cx="1071900" cy="1888062"/>
          </a:xfrm>
        </p:grpSpPr>
        <p:pic>
          <p:nvPicPr>
            <p:cNvPr id="270" name="Google Shape;270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86975" y="1613888"/>
              <a:ext cx="631475" cy="529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28"/>
            <p:cNvSpPr txBox="1"/>
            <p:nvPr/>
          </p:nvSpPr>
          <p:spPr>
            <a:xfrm>
              <a:off x="3766763" y="2368550"/>
              <a:ext cx="10719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Properties’ most critical attributes for price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4973875" y="1564524"/>
            <a:ext cx="1071900" cy="1937426"/>
            <a:chOff x="4973875" y="1564524"/>
            <a:chExt cx="1071900" cy="1937426"/>
          </a:xfrm>
        </p:grpSpPr>
        <p:pic>
          <p:nvPicPr>
            <p:cNvPr id="273" name="Google Shape;273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66400" y="1564524"/>
              <a:ext cx="602177" cy="60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28"/>
            <p:cNvSpPr txBox="1"/>
            <p:nvPr/>
          </p:nvSpPr>
          <p:spPr>
            <a:xfrm>
              <a:off x="4973875" y="2368550"/>
              <a:ext cx="10719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Undervalued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properties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158713" y="1563113"/>
            <a:ext cx="1071900" cy="1938837"/>
            <a:chOff x="6158713" y="1563113"/>
            <a:chExt cx="1071900" cy="1938837"/>
          </a:xfrm>
        </p:grpSpPr>
        <p:pic>
          <p:nvPicPr>
            <p:cNvPr id="276" name="Google Shape;276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87575" y="1563113"/>
              <a:ext cx="631475" cy="63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8"/>
            <p:cNvSpPr txBox="1"/>
            <p:nvPr/>
          </p:nvSpPr>
          <p:spPr>
            <a:xfrm>
              <a:off x="6158713" y="2368550"/>
              <a:ext cx="10719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Overvalued properties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8" name="Google Shape;278;p28"/>
          <p:cNvGrpSpPr/>
          <p:nvPr/>
        </p:nvGrpSpPr>
        <p:grpSpPr>
          <a:xfrm>
            <a:off x="7230625" y="1683625"/>
            <a:ext cx="1541400" cy="1673125"/>
            <a:chOff x="7230625" y="1683625"/>
            <a:chExt cx="1541400" cy="1673125"/>
          </a:xfrm>
        </p:grpSpPr>
        <p:pic>
          <p:nvPicPr>
            <p:cNvPr id="279" name="Google Shape;279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65213" y="1683625"/>
              <a:ext cx="847625" cy="42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28"/>
            <p:cNvSpPr txBox="1"/>
            <p:nvPr/>
          </p:nvSpPr>
          <p:spPr>
            <a:xfrm>
              <a:off x="7230625" y="2368550"/>
              <a:ext cx="1541400" cy="9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Notify high-rated, undervalued properties’ hosts to increase their price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1" name="Google Shape;281;p28"/>
          <p:cNvGrpSpPr/>
          <p:nvPr/>
        </p:nvGrpSpPr>
        <p:grpSpPr>
          <a:xfrm>
            <a:off x="8307550" y="1563122"/>
            <a:ext cx="310050" cy="605728"/>
            <a:chOff x="8307550" y="1563122"/>
            <a:chExt cx="310050" cy="605728"/>
          </a:xfrm>
        </p:grpSpPr>
        <p:pic>
          <p:nvPicPr>
            <p:cNvPr id="282" name="Google Shape;28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07550" y="1873175"/>
              <a:ext cx="310050" cy="29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07550" y="1563122"/>
              <a:ext cx="310050" cy="31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" y="0"/>
            <a:ext cx="91351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/>
          <p:nvPr/>
        </p:nvSpPr>
        <p:spPr>
          <a:xfrm>
            <a:off x="2754625" y="-76550"/>
            <a:ext cx="6453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Description</a:t>
            </a:r>
            <a:endParaRPr sz="21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2919888" y="2276450"/>
            <a:ext cx="3304200" cy="188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311700" y="1225225"/>
            <a:ext cx="85206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inconsistencies and redundancies.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Conform to the Data Warehouse Fact Constellation schema.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/>
          <p:nvPr/>
        </p:nvSpPr>
        <p:spPr>
          <a:xfrm>
            <a:off x="1874500" y="2747900"/>
            <a:ext cx="821400" cy="945000"/>
          </a:xfrm>
          <a:prstGeom prst="can">
            <a:avLst>
              <a:gd fmla="val 25000" name="adj"/>
            </a:avLst>
          </a:prstGeom>
          <a:solidFill>
            <a:srgbClr val="CCA67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OLTP</a:t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4161300" y="2747900"/>
            <a:ext cx="821400" cy="945000"/>
          </a:xfrm>
          <a:prstGeom prst="can">
            <a:avLst>
              <a:gd fmla="val 25000" name="adj"/>
            </a:avLst>
          </a:prstGeom>
          <a:solidFill>
            <a:srgbClr val="CCA67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Staging</a:t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6448100" y="2747900"/>
            <a:ext cx="821400" cy="945000"/>
          </a:xfrm>
          <a:prstGeom prst="can">
            <a:avLst>
              <a:gd fmla="val 25000" name="adj"/>
            </a:avLst>
          </a:prstGeom>
          <a:solidFill>
            <a:srgbClr val="CCA67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3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</a:t>
            </a:r>
            <a:endParaRPr/>
          </a:p>
        </p:txBody>
      </p:sp>
      <p:sp>
        <p:nvSpPr>
          <p:cNvPr id="299" name="Google Shape;299;p30"/>
          <p:cNvSpPr txBox="1"/>
          <p:nvPr>
            <p:ph type="title"/>
          </p:nvPr>
        </p:nvSpPr>
        <p:spPr>
          <a:xfrm>
            <a:off x="311700" y="315925"/>
            <a:ext cx="6205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Warehouse Architecture</a:t>
            </a:r>
            <a:endParaRPr/>
          </a:p>
        </p:txBody>
      </p:sp>
      <p:sp>
        <p:nvSpPr>
          <p:cNvPr id="300" name="Google Shape;300;p30"/>
          <p:cNvSpPr txBox="1"/>
          <p:nvPr/>
        </p:nvSpPr>
        <p:spPr>
          <a:xfrm>
            <a:off x="3034850" y="2855775"/>
            <a:ext cx="787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Extraction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321675" y="2722375"/>
            <a:ext cx="889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Transform &amp; Load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3142513" y="3083775"/>
            <a:ext cx="541500" cy="330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5444638" y="3083775"/>
            <a:ext cx="541500" cy="330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2957125" y="2190688"/>
            <a:ext cx="541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ETL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6677425" y="1861000"/>
            <a:ext cx="1118700" cy="529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Subject oriented</a:t>
            </a:r>
            <a:endParaRPr sz="1100"/>
          </a:p>
        </p:txBody>
      </p:sp>
      <p:sp>
        <p:nvSpPr>
          <p:cNvPr id="306" name="Google Shape;306;p30"/>
          <p:cNvSpPr/>
          <p:nvPr/>
        </p:nvSpPr>
        <p:spPr>
          <a:xfrm>
            <a:off x="7332350" y="2306850"/>
            <a:ext cx="1190400" cy="529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Integrated</a:t>
            </a:r>
            <a:endParaRPr sz="1000"/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/>
          <p:nvPr/>
        </p:nvSpPr>
        <p:spPr>
          <a:xfrm>
            <a:off x="2014450" y="2571738"/>
            <a:ext cx="541500" cy="3300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1NF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Proposed BI System Architecture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63" y="1110225"/>
            <a:ext cx="6884876" cy="39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Top Priced Properties</a:t>
            </a: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500" y="1147225"/>
            <a:ext cx="6958976" cy="384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800" y="466625"/>
            <a:ext cx="529900" cy="5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Top Priced Properties (2)</a:t>
            </a:r>
            <a:endParaRPr/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00" y="4155200"/>
            <a:ext cx="9883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76" y="1147225"/>
            <a:ext cx="6928852" cy="38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375" y="466625"/>
            <a:ext cx="529900" cy="5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3233663D05624A8717A62189D3C55D" ma:contentTypeVersion="9" ma:contentTypeDescription="Create a new document." ma:contentTypeScope="" ma:versionID="a0f2c6762e52cf4b829a8734cd6a2f14">
  <xsd:schema xmlns:xsd="http://www.w3.org/2001/XMLSchema" xmlns:xs="http://www.w3.org/2001/XMLSchema" xmlns:p="http://schemas.microsoft.com/office/2006/metadata/properties" xmlns:ns2="32c0faa5-7afe-4db3-9e5d-00fa8f29412a" targetNamespace="http://schemas.microsoft.com/office/2006/metadata/properties" ma:root="true" ma:fieldsID="0312e4b92b0630f652b03867623a6a82" ns2:_="">
    <xsd:import namespace="32c0faa5-7afe-4db3-9e5d-00fa8f2941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c0faa5-7afe-4db3-9e5d-00fa8f2941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331618-4D6C-4B6D-961D-1AF8A1A2CD9B}"/>
</file>

<file path=customXml/itemProps2.xml><?xml version="1.0" encoding="utf-8"?>
<ds:datastoreItem xmlns:ds="http://schemas.openxmlformats.org/officeDocument/2006/customXml" ds:itemID="{773DC295-E42A-43BE-990D-64477067E43F}"/>
</file>

<file path=customXml/itemProps3.xml><?xml version="1.0" encoding="utf-8"?>
<ds:datastoreItem xmlns:ds="http://schemas.openxmlformats.org/officeDocument/2006/customXml" ds:itemID="{AE355B2B-3533-4E18-9E8F-6FFFBB38DEAF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0x010100833233663D05624A8717A62189D3C55D</vt:lpwstr>
  </property>
</Properties>
</file>